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BFBBC-DF7D-4DC2-A30F-B5A35D110E5B}" type="datetimeFigureOut">
              <a:rPr lang="hr-HR" smtClean="0"/>
              <a:t>29.9.2022.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11C2-CCE3-4F71-9BBD-02A5C11883E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BFBBC-DF7D-4DC2-A30F-B5A35D110E5B}" type="datetimeFigureOut">
              <a:rPr lang="hr-HR" smtClean="0"/>
              <a:t>29.9.2022.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11C2-CCE3-4F71-9BBD-02A5C11883E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BFBBC-DF7D-4DC2-A30F-B5A35D110E5B}" type="datetimeFigureOut">
              <a:rPr lang="hr-HR" smtClean="0"/>
              <a:t>29.9.2022.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11C2-CCE3-4F71-9BBD-02A5C11883E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BFBBC-DF7D-4DC2-A30F-B5A35D110E5B}" type="datetimeFigureOut">
              <a:rPr lang="hr-HR" smtClean="0"/>
              <a:t>29.9.2022.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11C2-CCE3-4F71-9BBD-02A5C11883E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BFBBC-DF7D-4DC2-A30F-B5A35D110E5B}" type="datetimeFigureOut">
              <a:rPr lang="hr-HR" smtClean="0"/>
              <a:t>29.9.2022.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11C2-CCE3-4F71-9BBD-02A5C11883E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BFBBC-DF7D-4DC2-A30F-B5A35D110E5B}" type="datetimeFigureOut">
              <a:rPr lang="hr-HR" smtClean="0"/>
              <a:t>29.9.2022.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11C2-CCE3-4F71-9BBD-02A5C11883E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BFBBC-DF7D-4DC2-A30F-B5A35D110E5B}" type="datetimeFigureOut">
              <a:rPr lang="hr-HR" smtClean="0"/>
              <a:t>29.9.2022.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11C2-CCE3-4F71-9BBD-02A5C11883E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BFBBC-DF7D-4DC2-A30F-B5A35D110E5B}" type="datetimeFigureOut">
              <a:rPr lang="hr-HR" smtClean="0"/>
              <a:t>29.9.2022.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11C2-CCE3-4F71-9BBD-02A5C11883E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BFBBC-DF7D-4DC2-A30F-B5A35D110E5B}" type="datetimeFigureOut">
              <a:rPr lang="hr-HR" smtClean="0"/>
              <a:t>29.9.2022.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11C2-CCE3-4F71-9BBD-02A5C11883E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BFBBC-DF7D-4DC2-A30F-B5A35D110E5B}" type="datetimeFigureOut">
              <a:rPr lang="hr-HR" smtClean="0"/>
              <a:t>29.9.2022.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11C2-CCE3-4F71-9BBD-02A5C11883E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BFBBC-DF7D-4DC2-A30F-B5A35D110E5B}" type="datetimeFigureOut">
              <a:rPr lang="hr-HR" smtClean="0"/>
              <a:t>29.9.2022.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C11C2-CCE3-4F71-9BBD-02A5C11883E0}" type="slidenum">
              <a:rPr lang="hr-HR" smtClean="0"/>
              <a:t>‹#›</a:t>
            </a:fld>
            <a:endParaRPr lang="hr-HR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F6BFBBC-DF7D-4DC2-A30F-B5A35D110E5B}" type="datetimeFigureOut">
              <a:rPr lang="hr-HR" smtClean="0"/>
              <a:t>29.9.2022.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BBC11C2-CCE3-4F71-9BBD-02A5C11883E0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366" y="3429000"/>
            <a:ext cx="7261196" cy="2088232"/>
          </a:xfrm>
        </p:spPr>
        <p:txBody>
          <a:bodyPr/>
          <a:lstStyle/>
          <a:p>
            <a:pPr algn="ctr"/>
            <a:r>
              <a:rPr lang="hr-HR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UPUTE ZA IZRADU ZAVRŠNOG RADA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29" t="12987" r="79082" b="74026"/>
          <a:stretch/>
        </p:blipFill>
        <p:spPr bwMode="auto">
          <a:xfrm>
            <a:off x="2627784" y="188640"/>
            <a:ext cx="3240360" cy="1610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5214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hr-HR" sz="2400" b="1" dirty="0">
                <a:latin typeface="Bradley Hand ITC" panose="03070402050302030203" pitchFamily="66" charset="0"/>
              </a:rPr>
              <a:t>5) Učenik izrađuje rad samostalno </a:t>
            </a:r>
          </a:p>
          <a:p>
            <a:pPr marL="0" lvl="0" indent="0">
              <a:buNone/>
            </a:pPr>
            <a:r>
              <a:rPr lang="hr-HR" sz="2400" b="1" dirty="0">
                <a:latin typeface="Bradley Hand ITC" panose="03070402050302030203" pitchFamily="66" charset="0"/>
              </a:rPr>
              <a:t>s pravom i obvezom redovitih konzultacija s mentorom. </a:t>
            </a:r>
          </a:p>
          <a:p>
            <a:pPr marL="0" lvl="0" indent="0">
              <a:buNone/>
            </a:pPr>
            <a:r>
              <a:rPr lang="hr-HR" sz="2400" b="1" dirty="0">
                <a:latin typeface="Bradley Hand ITC" panose="03070402050302030203" pitchFamily="66" charset="0"/>
              </a:rPr>
              <a:t>Mentor prati rad učenika i pomaže mu savjetima, a može zahtjevati doradu, izmjenu ili dopunu završnog rada. </a:t>
            </a:r>
          </a:p>
          <a:p>
            <a:pPr marL="0" lvl="0" indent="0">
              <a:buNone/>
            </a:pPr>
            <a:r>
              <a:rPr lang="hr-HR" sz="2400" b="1" dirty="0">
                <a:latin typeface="Bradley Hand ITC" panose="03070402050302030203" pitchFamily="66" charset="0"/>
              </a:rPr>
              <a:t>Učenik  je dužan postupiti prema uputama i primjedbama mentora.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20797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675724"/>
            <a:ext cx="8712968" cy="924475"/>
          </a:xfrm>
        </p:spPr>
        <p:txBody>
          <a:bodyPr/>
          <a:lstStyle/>
          <a:p>
            <a:pPr lvl="0"/>
            <a:r>
              <a:rPr lang="hr-HR" sz="2800" dirty="0"/>
              <a:t>Završni rad sastoji se od sljedećih dijelova:</a:t>
            </a:r>
            <a:br>
              <a:rPr lang="hr-HR" sz="3600" dirty="0"/>
            </a:br>
            <a:endParaRPr lang="hr-HR" dirty="0"/>
          </a:p>
        </p:txBody>
      </p:sp>
      <p:sp>
        <p:nvSpPr>
          <p:cNvPr id="4" name="Rectangle 3"/>
          <p:cNvSpPr/>
          <p:nvPr/>
        </p:nvSpPr>
        <p:spPr>
          <a:xfrm>
            <a:off x="1115616" y="1443841"/>
            <a:ext cx="6768752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+mj-lt"/>
              <a:buAutoNum type="arabicParenR"/>
            </a:pPr>
            <a:r>
              <a:rPr lang="hr-HR" sz="2000" dirty="0"/>
              <a:t>naslovna stranica</a:t>
            </a:r>
            <a:endParaRPr lang="hr-HR" sz="2400" dirty="0"/>
          </a:p>
          <a:p>
            <a:pPr marL="800100" lvl="1" indent="-342900">
              <a:buFont typeface="+mj-lt"/>
              <a:buAutoNum type="arabicParenR"/>
            </a:pPr>
            <a:r>
              <a:rPr lang="hr-HR" sz="2000" dirty="0"/>
              <a:t>sadržaj</a:t>
            </a:r>
            <a:endParaRPr lang="hr-HR" sz="2400" dirty="0"/>
          </a:p>
          <a:p>
            <a:pPr marL="800100" lvl="1" indent="-342900">
              <a:buFont typeface="+mj-lt"/>
              <a:buAutoNum type="arabicParenR"/>
            </a:pPr>
            <a:r>
              <a:rPr lang="hr-HR" sz="2000" dirty="0"/>
              <a:t>uvod</a:t>
            </a:r>
            <a:endParaRPr lang="hr-HR" sz="2400" dirty="0"/>
          </a:p>
          <a:p>
            <a:pPr marL="800100" lvl="1" indent="-342900">
              <a:buFont typeface="+mj-lt"/>
              <a:buAutoNum type="arabicParenR"/>
            </a:pPr>
            <a:r>
              <a:rPr lang="hr-HR" sz="2000" dirty="0"/>
              <a:t>glavni dio – razrada teme</a:t>
            </a:r>
            <a:endParaRPr lang="hr-HR" sz="2400" dirty="0"/>
          </a:p>
          <a:p>
            <a:pPr marL="800100" lvl="1" indent="-342900">
              <a:buFont typeface="+mj-lt"/>
              <a:buAutoNum type="arabicParenR"/>
            </a:pPr>
            <a:r>
              <a:rPr lang="hr-HR" sz="2000" dirty="0"/>
              <a:t>zaključak</a:t>
            </a:r>
            <a:endParaRPr lang="hr-HR" sz="2400" dirty="0"/>
          </a:p>
          <a:p>
            <a:pPr marL="800100" lvl="1" indent="-342900">
              <a:buFont typeface="+mj-lt"/>
              <a:buAutoNum type="arabicParenR"/>
            </a:pPr>
            <a:r>
              <a:rPr lang="hr-HR" sz="2000" dirty="0"/>
              <a:t>literatura</a:t>
            </a:r>
            <a:endParaRPr lang="hr-HR" sz="2400" dirty="0"/>
          </a:p>
          <a:p>
            <a:pPr marL="800100" lvl="1" indent="-342900">
              <a:buFont typeface="+mj-lt"/>
              <a:buAutoNum type="arabicParenR"/>
            </a:pPr>
            <a:r>
              <a:rPr lang="hr-HR" sz="2000" dirty="0"/>
              <a:t>prilozi</a:t>
            </a:r>
            <a:endParaRPr lang="hr-HR" sz="2400" dirty="0"/>
          </a:p>
          <a:p>
            <a:pPr marL="800100" lvl="1" indent="-342900">
              <a:buFont typeface="+mj-lt"/>
              <a:buAutoNum type="arabicParenR"/>
            </a:pPr>
            <a:r>
              <a:rPr lang="hr-HR" sz="2000" dirty="0"/>
              <a:t>posljednja  stranica rada (za upisivanje ocjena)</a:t>
            </a:r>
            <a:endParaRPr lang="hr-HR" sz="2400" dirty="0"/>
          </a:p>
          <a:p>
            <a:r>
              <a:rPr lang="hr-HR" dirty="0"/>
              <a:t> </a:t>
            </a:r>
            <a:endParaRPr lang="hr-HR" sz="2000" dirty="0"/>
          </a:p>
          <a:p>
            <a:r>
              <a:rPr lang="hr-HR" sz="2400" dirty="0"/>
              <a:t>Završni rad treba spiralno uvezati .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951221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Naslovnom stranicom</a:t>
            </a:r>
            <a:r>
              <a:rPr lang="hr-HR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b="1" dirty="0">
                <a:latin typeface="Bradley Hand ITC" panose="03070402050302030203" pitchFamily="66" charset="0"/>
              </a:rPr>
              <a:t>autor uspostavlja prvi kontakt s čitateljem rada. </a:t>
            </a:r>
          </a:p>
          <a:p>
            <a:pPr marL="0" indent="0">
              <a:buNone/>
            </a:pPr>
            <a:r>
              <a:rPr lang="hr-HR" sz="2000" b="1" dirty="0">
                <a:latin typeface="Bradley Hand ITC" panose="03070402050302030203" pitchFamily="66" charset="0"/>
              </a:rPr>
              <a:t>Treba sadržavati osnovne podatke ( o školi, smjeru, učeniku, mentoru, nastavnom predmetu, naslovu završnog rada, školskoj godini )</a:t>
            </a:r>
          </a:p>
          <a:p>
            <a:pPr marL="0" indent="0">
              <a:buNone/>
            </a:pPr>
            <a:r>
              <a:rPr lang="hr-HR" sz="2000" b="1" dirty="0">
                <a:latin typeface="Bradley Hand ITC" panose="03070402050302030203" pitchFamily="66" charset="0"/>
              </a:rPr>
              <a:t> te biti odgovarajuće oblikovana. </a:t>
            </a:r>
          </a:p>
          <a:p>
            <a:pPr marL="0" indent="0">
              <a:buNone/>
            </a:pPr>
            <a:r>
              <a:rPr lang="hr-HR" sz="2000" b="1" dirty="0">
                <a:latin typeface="Bradley Hand ITC" panose="03070402050302030203" pitchFamily="66" charset="0"/>
              </a:rPr>
              <a:t>Nikada se ne označava rednim brojem. </a:t>
            </a:r>
          </a:p>
          <a:p>
            <a:pPr marL="0" indent="0">
              <a:buNone/>
            </a:pPr>
            <a:r>
              <a:rPr lang="hr-HR" sz="2000" b="1" dirty="0">
                <a:latin typeface="Bradley Hand ITC" panose="03070402050302030203" pitchFamily="66" charset="0"/>
              </a:rPr>
              <a:t>Ubacivanje slika u naslovnu stranicu se ne dozvoljava</a:t>
            </a:r>
          </a:p>
        </p:txBody>
      </p:sp>
    </p:spTree>
    <p:extLst>
      <p:ext uri="{BB962C8B-B14F-4D97-AF65-F5344CB8AC3E}">
        <p14:creationId xmlns:p14="http://schemas.microsoft.com/office/powerpoint/2010/main" val="167739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Sadržaj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hr-HR" sz="2400" b="1" dirty="0">
                <a:latin typeface="Bradley Hand ITC" panose="03070402050302030203" pitchFamily="66" charset="0"/>
              </a:rPr>
              <a:t>predstavlja tematski prikaz rada i daje uvid u stranice rada na kojima se nalaze naslovi cjelina, poglavlja, odjeljaka. </a:t>
            </a:r>
          </a:p>
          <a:p>
            <a:pPr marL="0" lvl="0" indent="0">
              <a:buNone/>
            </a:pPr>
            <a:r>
              <a:rPr lang="hr-HR" sz="2400" b="1" dirty="0">
                <a:latin typeface="Bradley Hand ITC" panose="03070402050302030203" pitchFamily="66" charset="0"/>
              </a:rPr>
              <a:t>Sadržaj se stavlja odmah iza naslovnice.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2130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Uvod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807361"/>
            <a:ext cx="7450987" cy="4051437"/>
          </a:xfrm>
        </p:spPr>
        <p:txBody>
          <a:bodyPr/>
          <a:lstStyle/>
          <a:p>
            <a:pPr marL="0" lvl="0" indent="0">
              <a:buNone/>
            </a:pPr>
            <a:r>
              <a:rPr lang="hr-HR" dirty="0"/>
              <a:t>se numerira arapskim brojem 1. </a:t>
            </a:r>
          </a:p>
          <a:p>
            <a:pPr marL="0" lvl="0" indent="0">
              <a:buNone/>
            </a:pPr>
            <a:r>
              <a:rPr lang="hr-HR" dirty="0"/>
              <a:t>Uvod sadrži osnovne naznake problema koji se razmatra (imenuje se problem i razlog izbora za predmet proučavanja)</a:t>
            </a:r>
          </a:p>
          <a:p>
            <a:pPr marL="0" lvl="0" indent="0">
              <a:buNone/>
            </a:pPr>
            <a:r>
              <a:rPr lang="hr-HR" dirty="0"/>
              <a:t> način obrade problema i strukturu rada.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4166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Glavni dio</a:t>
            </a:r>
            <a:r>
              <a:rPr lang="hr-HR" dirty="0"/>
              <a:t> ili razrada teme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hr-HR" sz="2000" b="1" dirty="0">
                <a:latin typeface="Bradley Hand ITC" panose="03070402050302030203" pitchFamily="66" charset="0"/>
              </a:rPr>
              <a:t>ukoliko to tema dopušta, sastoji se od dva temeljna dijela. </a:t>
            </a:r>
          </a:p>
          <a:p>
            <a:pPr marL="0" lvl="0" indent="0">
              <a:buNone/>
            </a:pPr>
            <a:r>
              <a:rPr lang="hr-HR" sz="2000" b="1" dirty="0">
                <a:latin typeface="Bradley Hand ITC" panose="03070402050302030203" pitchFamily="66" charset="0"/>
              </a:rPr>
              <a:t>Prvi je dio teorijski dio u kojem se navode teorijski doprinosi različitih autora . </a:t>
            </a:r>
          </a:p>
          <a:p>
            <a:pPr marL="0" lvl="0" indent="0">
              <a:buNone/>
            </a:pPr>
            <a:r>
              <a:rPr lang="hr-HR" sz="2000" b="1" dirty="0">
                <a:latin typeface="Bradley Hand ITC" panose="03070402050302030203" pitchFamily="66" charset="0"/>
              </a:rPr>
              <a:t>Drugi dio je praktični dio u kojem se prikazuje konkretan primjer problema ili slučaj iz prakse.</a:t>
            </a:r>
          </a:p>
          <a:p>
            <a:pPr marL="0" lvl="0" indent="0">
              <a:buNone/>
            </a:pPr>
            <a:endParaRPr lang="hr-HR" sz="2000" b="1" dirty="0">
              <a:latin typeface="Bradley Hand ITC" panose="03070402050302030203" pitchFamily="66" charset="0"/>
            </a:endParaRPr>
          </a:p>
          <a:p>
            <a:pPr marL="0" lvl="0" indent="0" algn="ctr">
              <a:buNone/>
            </a:pPr>
            <a:r>
              <a:rPr lang="hr-HR" sz="2000" b="1" dirty="0">
                <a:latin typeface="Bradley Hand ITC" panose="03070402050302030203" pitchFamily="66" charset="0"/>
              </a:rPr>
              <a:t> </a:t>
            </a:r>
            <a:r>
              <a:rPr lang="hr-HR" sz="2400" b="1" dirty="0">
                <a:latin typeface="Bradley Hand ITC" panose="03070402050302030203" pitchFamily="66" charset="0"/>
              </a:rPr>
              <a:t>Cjelokupan sadržaj teksta u radu treba biti smisleno raspoređen</a:t>
            </a:r>
            <a:r>
              <a:rPr lang="hr-HR" sz="2000" b="1" dirty="0">
                <a:latin typeface="Bradley Hand ITC" panose="03070402050302030203" pitchFamily="66" charset="0"/>
              </a:rPr>
              <a:t>.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31967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400" dirty="0"/>
              <a:t>Tekst završnog rada završava </a:t>
            </a:r>
            <a:r>
              <a:rPr lang="hr-HR" sz="2400" b="1" dirty="0"/>
              <a:t>zaključkom</a:t>
            </a:r>
            <a:r>
              <a:rPr lang="hr-HR" sz="2400" dirty="0"/>
              <a:t>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dirty="0">
                <a:latin typeface="Bradley Hand ITC" panose="03070402050302030203" pitchFamily="66" charset="0"/>
              </a:rPr>
              <a:t>u kojemu ukratko treba prikazati rezultate i spoznaje do kojih se u radu došlo.</a:t>
            </a:r>
          </a:p>
          <a:p>
            <a:pPr marL="0" indent="0">
              <a:buNone/>
            </a:pPr>
            <a:r>
              <a:rPr lang="hr-HR" sz="2400" b="1" dirty="0">
                <a:latin typeface="Bradley Hand ITC" panose="03070402050302030203" pitchFamily="66" charset="0"/>
              </a:rPr>
              <a:t> U zaključku je poželjno iznijeti stav o istraženom problemu, prikazati eventualnu nepodudarnosti teorije i prakse, te istaknuti vlastita mišljenja i prijedloge. </a:t>
            </a:r>
          </a:p>
          <a:p>
            <a:pPr marL="0" indent="0">
              <a:buNone/>
            </a:pPr>
            <a:r>
              <a:rPr lang="hr-HR" sz="2400" b="1" dirty="0">
                <a:latin typeface="Bradley Hand ITC" panose="03070402050302030203" pitchFamily="66" charset="0"/>
              </a:rPr>
              <a:t>Zaključak mora započeti na posebnoj stranici i numerira se </a:t>
            </a:r>
          </a:p>
        </p:txBody>
      </p:sp>
    </p:spTree>
    <p:extLst>
      <p:ext uri="{BB962C8B-B14F-4D97-AF65-F5344CB8AC3E}">
        <p14:creationId xmlns:p14="http://schemas.microsoft.com/office/powerpoint/2010/main" val="2894917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Popis </a:t>
            </a:r>
            <a:r>
              <a:rPr lang="hr-HR" b="1" dirty="0"/>
              <a:t>literature </a:t>
            </a:r>
            <a:r>
              <a:rPr lang="hr-HR" dirty="0"/>
              <a:t>slijedi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hr-HR" sz="2000" b="1" dirty="0">
                <a:latin typeface="Bradley Hand ITC" panose="03070402050302030203" pitchFamily="66" charset="0"/>
              </a:rPr>
              <a:t>nakon zaključka, a prije eventualnih priloga ili dodataka. </a:t>
            </a:r>
          </a:p>
          <a:p>
            <a:pPr marL="0" lvl="0" indent="0">
              <a:buNone/>
            </a:pPr>
            <a:r>
              <a:rPr lang="hr-HR" sz="2000" b="1" dirty="0">
                <a:latin typeface="Bradley Hand ITC" panose="03070402050302030203" pitchFamily="66" charset="0"/>
              </a:rPr>
              <a:t>Naslov  </a:t>
            </a:r>
            <a:r>
              <a:rPr lang="hr-HR" sz="2000" b="1" i="1" dirty="0">
                <a:latin typeface="Bradley Hand ITC" panose="03070402050302030203" pitchFamily="66" charset="0"/>
              </a:rPr>
              <a:t> Literatura</a:t>
            </a:r>
            <a:r>
              <a:rPr lang="hr-HR" sz="2000" b="1" dirty="0">
                <a:latin typeface="Bradley Hand ITC" panose="03070402050302030203" pitchFamily="66" charset="0"/>
              </a:rPr>
              <a:t> numerira se i piše  velikim slovima na vrhu stranice.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655776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 izradi svoga završnog rada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28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koristit ćete Internet pa je stoga važno naglasiti da se metoda </a:t>
            </a:r>
            <a:r>
              <a:rPr lang="hr-HR" sz="2800" b="1" i="1" dirty="0">
                <a:solidFill>
                  <a:srgbClr val="FF0000"/>
                </a:solidFill>
                <a:latin typeface="Bradley Hand ITC" panose="03070402050302030203" pitchFamily="66" charset="0"/>
              </a:rPr>
              <a:t>copy-paste</a:t>
            </a:r>
            <a:r>
              <a:rPr lang="hr-HR" sz="28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  s interneta u Word ne smatra izradom završnog rada. </a:t>
            </a:r>
          </a:p>
          <a:p>
            <a:pPr marL="0" indent="0">
              <a:buNone/>
            </a:pPr>
            <a:r>
              <a:rPr lang="hr-HR" sz="28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Podaci se mogu preuzeti s interneta, ali to na smije biti </a:t>
            </a:r>
            <a:r>
              <a:rPr lang="hr-HR" sz="2800" b="1" i="1" dirty="0">
                <a:solidFill>
                  <a:srgbClr val="FF0000"/>
                </a:solidFill>
                <a:latin typeface="Bradley Hand ITC" panose="03070402050302030203" pitchFamily="66" charset="0"/>
              </a:rPr>
              <a:t>copy-paste</a:t>
            </a:r>
            <a:r>
              <a:rPr lang="hr-HR" sz="28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  čitavih stranica.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811058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Sretno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122" name="Picture 2" descr="Slikovni rezultat za sretn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060848"/>
            <a:ext cx="4572000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4315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636912"/>
            <a:ext cx="7125112" cy="40514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4000" b="1" dirty="0">
                <a:latin typeface="Bradley Hand ITC" panose="03070402050302030203" pitchFamily="66" charset="0"/>
              </a:rPr>
              <a:t>Završni rad je u</a:t>
            </a:r>
            <a:r>
              <a:rPr lang="hr-HR" sz="4000" b="1" dirty="0">
                <a:latin typeface="Bookman Old Style" panose="02050604050505020204" pitchFamily="18" charset="0"/>
              </a:rPr>
              <a:t>č</a:t>
            </a:r>
            <a:r>
              <a:rPr lang="hr-HR" sz="4000" b="1" dirty="0">
                <a:latin typeface="Bradley Hand ITC" panose="03070402050302030203" pitchFamily="66" charset="0"/>
              </a:rPr>
              <a:t>enikova samostalna stručna obrada izabrane teme.</a:t>
            </a:r>
          </a:p>
        </p:txBody>
      </p:sp>
      <p:pic>
        <p:nvPicPr>
          <p:cNvPr id="2050" name="Picture 2" descr="Slikovni rezultat za sova s Å¡tapom u ruc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60648"/>
            <a:ext cx="2592288" cy="294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8350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hr-HR" sz="2800" dirty="0">
                <a:latin typeface="Bradley Hand ITC" panose="03070402050302030203" pitchFamily="66" charset="0"/>
              </a:rPr>
              <a:t>Izradbom i obranom završnog rada učenik :</a:t>
            </a:r>
            <a:br>
              <a:rPr lang="hr-HR" dirty="0"/>
            </a:br>
            <a:endParaRPr lang="hr-HR" dirty="0"/>
          </a:p>
        </p:txBody>
      </p:sp>
      <p:pic>
        <p:nvPicPr>
          <p:cNvPr id="3074" name="Picture 2" descr="Povezana slika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15" r="20909"/>
          <a:stretch/>
        </p:blipFill>
        <p:spPr bwMode="auto">
          <a:xfrm>
            <a:off x="2161309" y="4538700"/>
            <a:ext cx="1357746" cy="22194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124744"/>
            <a:ext cx="7125112" cy="4051437"/>
          </a:xfrm>
        </p:spPr>
        <p:txBody>
          <a:bodyPr/>
          <a:lstStyle/>
          <a:p>
            <a:pPr lvl="0"/>
            <a:r>
              <a:rPr lang="hr-HR" dirty="0"/>
              <a:t>pokazuje stupanj usvojenosti teorijskog i praktičnog znanja i sposobnost služenja stručnom literaturom i elektroničkim izvorima podataka. </a:t>
            </a:r>
          </a:p>
          <a:p>
            <a:pPr lvl="0"/>
            <a:r>
              <a:rPr lang="hr-HR" dirty="0"/>
              <a:t>dokazuje stupanj stečenih kompetencija i ishoda obrazovanja u obrazovnom profilu</a:t>
            </a:r>
          </a:p>
          <a:p>
            <a:pPr lvl="0"/>
            <a:r>
              <a:rPr lang="hr-HR" dirty="0"/>
              <a:t>pokazuje se kompetentnost samostalnog istraživanja i stručne obrade izabrane teme na sustavan, smislen i gramatički i pravopisno ispravan način. 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5639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Bradley Hand ITC" panose="03070402050302030203" pitchFamily="66" charset="0"/>
              </a:rPr>
              <a:t>Obranom završnog rada u obliku prezentacije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>
                <a:latin typeface="Bradley Hand ITC" panose="03070402050302030203" pitchFamily="66" charset="0"/>
              </a:rPr>
              <a:t>pokazuje se učenikova sposobnost samostalnog izlaganja, </a:t>
            </a:r>
          </a:p>
          <a:p>
            <a:r>
              <a:rPr lang="hr-HR" sz="2800" dirty="0">
                <a:latin typeface="Bradley Hand ITC" panose="03070402050302030203" pitchFamily="66" charset="0"/>
              </a:rPr>
              <a:t>objašnjavanja i </a:t>
            </a:r>
          </a:p>
          <a:p>
            <a:r>
              <a:rPr lang="hr-HR" sz="2800" dirty="0">
                <a:latin typeface="Bradley Hand ITC" panose="03070402050302030203" pitchFamily="66" charset="0"/>
              </a:rPr>
              <a:t>prezentiranja rezultata istraživanja u pisanom radu</a:t>
            </a:r>
            <a:r>
              <a:rPr lang="hr-HR" dirty="0">
                <a:latin typeface="Bradley Hand ITC" panose="03070402050302030203" pitchFamily="66" charset="0"/>
              </a:rPr>
              <a:t>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30050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1240113">
            <a:off x="1366942" y="620688"/>
            <a:ext cx="7125113" cy="924475"/>
          </a:xfrm>
        </p:spPr>
        <p:txBody>
          <a:bodyPr/>
          <a:lstStyle/>
          <a:p>
            <a:r>
              <a:rPr lang="hr-HR" dirty="0"/>
              <a:t>Koraci u izradi završnog rada</a:t>
            </a:r>
          </a:p>
        </p:txBody>
      </p:sp>
      <p:pic>
        <p:nvPicPr>
          <p:cNvPr id="4098" name="Picture 2" descr="Slikovni rezultat za korac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24650">
            <a:off x="1028698" y="2266905"/>
            <a:ext cx="73342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06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800" dirty="0"/>
              <a:t>1) </a:t>
            </a:r>
            <a:r>
              <a:rPr lang="hr-HR" sz="2800" b="1" dirty="0">
                <a:latin typeface="Bradley Hand ITC" panose="03070402050302030203" pitchFamily="66" charset="0"/>
              </a:rPr>
              <a:t>Učenik izabire temu završnog rada u dogovoru s predmetnim nastavnicima struke, a poštujući rokove iz Pravilnika o izradbi i obrani završnog rada</a:t>
            </a:r>
          </a:p>
        </p:txBody>
      </p:sp>
    </p:spTree>
    <p:extLst>
      <p:ext uri="{BB962C8B-B14F-4D97-AF65-F5344CB8AC3E}">
        <p14:creationId xmlns:p14="http://schemas.microsoft.com/office/powerpoint/2010/main" val="330994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dirty="0">
                <a:latin typeface="Bradley Hand ITC" panose="03070402050302030203" pitchFamily="66" charset="0"/>
              </a:rPr>
              <a:t>2) Nakon izbora teme završnog rada učenik  predlaže </a:t>
            </a:r>
          </a:p>
          <a:p>
            <a:pPr marL="0" indent="0">
              <a:buNone/>
            </a:pPr>
            <a:r>
              <a:rPr lang="hr-HR" sz="2400" b="1" dirty="0">
                <a:latin typeface="Bradley Hand ITC" panose="03070402050302030203" pitchFamily="66" charset="0"/>
              </a:rPr>
              <a:t>    nacrt ili strukturu završnog rada mentoru na redovitim konzultacijama.</a:t>
            </a:r>
          </a:p>
          <a:p>
            <a:pPr marL="0" indent="0">
              <a:buNone/>
            </a:pPr>
            <a:r>
              <a:rPr lang="hr-HR" sz="2400" b="1" dirty="0">
                <a:latin typeface="Bradley Hand ITC" panose="03070402050302030203" pitchFamily="66" charset="0"/>
              </a:rPr>
              <a:t> Ovdje je važno da učenik navede popis literature i druge izvore podataka koje namjerava koristiti pri izradi završnog rada</a:t>
            </a:r>
          </a:p>
        </p:txBody>
      </p:sp>
    </p:spTree>
    <p:extLst>
      <p:ext uri="{BB962C8B-B14F-4D97-AF65-F5344CB8AC3E}">
        <p14:creationId xmlns:p14="http://schemas.microsoft.com/office/powerpoint/2010/main" val="1541648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hr-HR" sz="2400" b="1" dirty="0">
                <a:latin typeface="Bradley Hand ITC" panose="03070402050302030203" pitchFamily="66" charset="0"/>
              </a:rPr>
              <a:t>3) Nastavnik zajedno s učenikom definira precizan sadržaj i strukturu završnog rada. </a:t>
            </a:r>
          </a:p>
          <a:p>
            <a:pPr marL="0" lvl="0" indent="0">
              <a:buNone/>
            </a:pPr>
            <a:r>
              <a:rPr lang="hr-HR" sz="2400" b="1" dirty="0">
                <a:latin typeface="Bradley Hand ITC" panose="03070402050302030203" pitchFamily="66" charset="0"/>
              </a:rPr>
              <a:t>Tijekom izrade u vrijeme dogovorenih konzultacija nastavik stoji na raspolaganju za sve eventualne nejasnoće, sugestije oko pisanja rada i savjete oko dodatnih izvora literature. 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40662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hr-HR" sz="2400" b="1" dirty="0">
                <a:latin typeface="Bradley Hand ITC" panose="03070402050302030203" pitchFamily="66" charset="0"/>
              </a:rPr>
              <a:t>4) Nakon što izabere temu završnog rada učenik  </a:t>
            </a:r>
          </a:p>
          <a:p>
            <a:pPr marL="0" lvl="0" indent="0">
              <a:buNone/>
            </a:pPr>
            <a:r>
              <a:rPr lang="hr-HR" sz="2400" b="1" dirty="0">
                <a:latin typeface="Bradley Hand ITC" panose="03070402050302030203" pitchFamily="66" charset="0"/>
              </a:rPr>
              <a:t>prikuplja literaturu, udžbenike, članke iz časopisa, informacije s interneta ili baza podataka koji obrađuju izabranu tematiku. </a:t>
            </a:r>
          </a:p>
          <a:p>
            <a:pPr marL="0" lvl="0" indent="0">
              <a:buNone/>
            </a:pPr>
            <a:r>
              <a:rPr lang="hr-HR" sz="2400" b="1" dirty="0">
                <a:latin typeface="Bradley Hand ITC" panose="03070402050302030203" pitchFamily="66" charset="0"/>
              </a:rPr>
              <a:t>Proučavanje stručne literature je nužan preduvjet daljnjeg samostalnog rada.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4281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TM02455596[[fn=Spring]]</Template>
  <TotalTime>74</TotalTime>
  <Words>614</Words>
  <Application>Microsoft Office PowerPoint</Application>
  <PresentationFormat>Prikaz na zaslonu (4:3)</PresentationFormat>
  <Paragraphs>65</Paragraphs>
  <Slides>19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19</vt:i4>
      </vt:variant>
    </vt:vector>
  </HeadingPairs>
  <TitlesOfParts>
    <vt:vector size="27" baseType="lpstr">
      <vt:lpstr>Arial</vt:lpstr>
      <vt:lpstr>Bookman Old Style</vt:lpstr>
      <vt:lpstr>Bradley Hand ITC</vt:lpstr>
      <vt:lpstr>Courier New</vt:lpstr>
      <vt:lpstr>Trebuchet MS</vt:lpstr>
      <vt:lpstr>Verdana</vt:lpstr>
      <vt:lpstr>Wingdings 2</vt:lpstr>
      <vt:lpstr>Spring</vt:lpstr>
      <vt:lpstr>UPUTE ZA IZRADU ZAVRŠNOG RADA</vt:lpstr>
      <vt:lpstr>PowerPoint prezentacija</vt:lpstr>
      <vt:lpstr>Izradbom i obranom završnog rada učenik : </vt:lpstr>
      <vt:lpstr>Obranom završnog rada u obliku prezentacije </vt:lpstr>
      <vt:lpstr>Koraci u izradi završnog rada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Završni rad sastoji se od sljedećih dijelova: </vt:lpstr>
      <vt:lpstr>Naslovnom stranicom </vt:lpstr>
      <vt:lpstr>Sadržaj</vt:lpstr>
      <vt:lpstr>Uvod</vt:lpstr>
      <vt:lpstr>Glavni dio ili razrada teme</vt:lpstr>
      <vt:lpstr>Tekst završnog rada završava zaključkom </vt:lpstr>
      <vt:lpstr>Popis literature slijedi </vt:lpstr>
      <vt:lpstr>U izradi svoga završnog rada </vt:lpstr>
      <vt:lpstr>Sretno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UPUTE ZA IZRADU ZAVRŠNOG RADA</dc:title>
  <dc:creator>Anita</dc:creator>
  <cp:lastModifiedBy>Iskra</cp:lastModifiedBy>
  <cp:revision>6</cp:revision>
  <dcterms:created xsi:type="dcterms:W3CDTF">2018-10-25T18:58:51Z</dcterms:created>
  <dcterms:modified xsi:type="dcterms:W3CDTF">2022-09-29T08:13:31Z</dcterms:modified>
</cp:coreProperties>
</file>